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6"/>
    <p:restoredTop sz="86382"/>
  </p:normalViewPr>
  <p:slideViewPr>
    <p:cSldViewPr snapToGrid="0" snapToObjects="1">
      <p:cViewPr varScale="1">
        <p:scale>
          <a:sx n="43" d="100"/>
          <a:sy n="43" d="100"/>
        </p:scale>
        <p:origin x="102" y="7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03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저희는 강원대학교 </a:t>
            </a:r>
            <a:r>
              <a:rPr lang="ko-KR" altLang="en-US" dirty="0" err="1"/>
              <a:t>배고픈감자들</a:t>
            </a:r>
            <a:r>
              <a:rPr lang="ko-KR" altLang="en-US" dirty="0"/>
              <a:t> 팀 </a:t>
            </a:r>
            <a:r>
              <a:rPr lang="ko-KR" altLang="en-US" dirty="0" err="1"/>
              <a:t>정래원입니다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발표할 주제는 </a:t>
            </a:r>
            <a:r>
              <a:rPr lang="en-US" altLang="ko-KR" dirty="0"/>
              <a:t>K-DS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 </a:t>
            </a:r>
            <a:r>
              <a:rPr lang="ko-KR" altLang="en-US" dirty="0" err="1"/>
              <a:t>해커톤</a:t>
            </a:r>
            <a:r>
              <a:rPr lang="ko-KR" altLang="en-US" dirty="0"/>
              <a:t> 지정과제인  </a:t>
            </a:r>
            <a:r>
              <a:rPr lang="en-US" altLang="ko-KR" dirty="0"/>
              <a:t>big data </a:t>
            </a:r>
            <a:r>
              <a:rPr lang="ko-KR" altLang="en-US" dirty="0"/>
              <a:t>기반 학령인구 예측입니다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7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개발한 모델에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먼저 저희는 특정 </a:t>
            </a:r>
            <a:r>
              <a:rPr lang="ko-KR" altLang="en-US" dirty="0" err="1"/>
              <a:t>피쳐들을</a:t>
            </a:r>
            <a:r>
              <a:rPr lang="ko-KR" altLang="en-US" dirty="0"/>
              <a:t> 주면 학령인구를 예측하는 회귀 모델을 설계 및 구현 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간단히 설명 드리면 </a:t>
            </a:r>
            <a:r>
              <a:rPr lang="ko-KR" altLang="en-US" dirty="0" err="1"/>
              <a:t>아리마를</a:t>
            </a:r>
            <a:r>
              <a:rPr lang="ko-KR" altLang="en-US" dirty="0"/>
              <a:t> 이용해 </a:t>
            </a:r>
            <a:r>
              <a:rPr lang="en-US" altLang="ko-KR" dirty="0"/>
              <a:t>22</a:t>
            </a:r>
            <a:r>
              <a:rPr lang="ko-KR" altLang="en-US" dirty="0"/>
              <a:t>년도의 </a:t>
            </a:r>
            <a:r>
              <a:rPr lang="ko-KR" altLang="en-US" dirty="0" err="1"/>
              <a:t>피쳐를</a:t>
            </a:r>
            <a:r>
              <a:rPr lang="ko-KR" altLang="en-US" dirty="0"/>
              <a:t> 예측하고 예측한 </a:t>
            </a:r>
            <a:r>
              <a:rPr lang="ko-KR" altLang="en-US" dirty="0" err="1"/>
              <a:t>피쳐를</a:t>
            </a:r>
            <a:r>
              <a:rPr lang="ko-KR" altLang="en-US" dirty="0"/>
              <a:t> 가지고 회귀 모델에 적용하여 </a:t>
            </a:r>
            <a:r>
              <a:rPr lang="en-US" altLang="ko-KR" dirty="0"/>
              <a:t>22</a:t>
            </a:r>
            <a:r>
              <a:rPr lang="ko-KR" altLang="en-US" dirty="0"/>
              <a:t>년도의 학령인구를 예측했습니다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이를 가지고 실제 </a:t>
            </a:r>
            <a:r>
              <a:rPr lang="en-US" altLang="ko-KR" dirty="0"/>
              <a:t>22</a:t>
            </a:r>
            <a:r>
              <a:rPr lang="ko-KR" altLang="en-US" dirty="0"/>
              <a:t>년 학령인구 데이터와 </a:t>
            </a:r>
            <a:r>
              <a:rPr lang="en-US" altLang="ko-KR" dirty="0"/>
              <a:t>MAPE</a:t>
            </a:r>
            <a:r>
              <a:rPr lang="ko-KR" altLang="en-US" dirty="0" err="1"/>
              <a:t>를</a:t>
            </a:r>
            <a:r>
              <a:rPr lang="ko-KR" altLang="en-US" dirty="0"/>
              <a:t> 이용해 비교 및 평가 하였고 </a:t>
            </a:r>
            <a:endParaRPr lang="en-US" altLang="ko-KR" dirty="0"/>
          </a:p>
          <a:p>
            <a:r>
              <a:rPr lang="ko-KR" altLang="en-US" dirty="0"/>
              <a:t>오른쪽 하단의 그림에서 다양한 회귀모델 중 </a:t>
            </a:r>
            <a:r>
              <a:rPr lang="ko-KR" altLang="en-US" dirty="0" err="1"/>
              <a:t>랜덤포레스트가</a:t>
            </a:r>
            <a:r>
              <a:rPr lang="ko-KR" altLang="en-US" dirty="0"/>
              <a:t> 제일 성능이 좋음을 확인했습니다</a:t>
            </a:r>
            <a:r>
              <a:rPr lang="en-US" altLang="ko-KR" dirty="0"/>
              <a:t>.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성능이 가장 좋았던 랜덤 </a:t>
            </a:r>
            <a:r>
              <a:rPr lang="ko-KR" altLang="en-US" dirty="0" err="1"/>
              <a:t>포레스트를</a:t>
            </a:r>
            <a:r>
              <a:rPr lang="ko-KR" altLang="en-US" dirty="0"/>
              <a:t> 통해 </a:t>
            </a:r>
            <a:r>
              <a:rPr lang="en-US" altLang="ko-KR" dirty="0"/>
              <a:t>60</a:t>
            </a:r>
            <a:r>
              <a:rPr lang="ko-KR" altLang="en-US" dirty="0"/>
              <a:t>년까지의 학령인구를 예측 했습니다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시각화를 통해 결과를 확인해보면 대부분 모든 </a:t>
            </a:r>
            <a:r>
              <a:rPr lang="ko-KR" altLang="en-US" dirty="0" err="1"/>
              <a:t>시군구에</a:t>
            </a:r>
            <a:r>
              <a:rPr lang="ko-KR" altLang="en-US" dirty="0"/>
              <a:t> 대해 예측한 시점부터 학령인구가 유지되어 예측이 잘 이루어지지 않는다는 한계를 발견했습니다</a:t>
            </a:r>
            <a:r>
              <a:rPr lang="en-US" altLang="ko-KR" dirty="0"/>
              <a:t>.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모델은 두가지로 향후 변수 예측을 위한 </a:t>
            </a:r>
            <a:r>
              <a:rPr lang="ko-KR" altLang="en-US" dirty="0" err="1"/>
              <a:t>아리마</a:t>
            </a:r>
            <a:r>
              <a:rPr lang="ko-KR" altLang="en-US" dirty="0"/>
              <a:t> 모델과 </a:t>
            </a:r>
            <a:r>
              <a:rPr lang="en-US" altLang="ko-KR" dirty="0"/>
              <a:t>LSTM</a:t>
            </a:r>
            <a:r>
              <a:rPr lang="ko-KR" altLang="en-US" dirty="0"/>
              <a:t>기반 학령인구 </a:t>
            </a:r>
            <a:r>
              <a:rPr lang="ko-KR" altLang="en-US" dirty="0" err="1"/>
              <a:t>에측</a:t>
            </a:r>
            <a:r>
              <a:rPr lang="ko-KR" altLang="en-US" dirty="0"/>
              <a:t> 모델을 </a:t>
            </a:r>
            <a:r>
              <a:rPr lang="ko-KR" altLang="en-US" dirty="0" err="1"/>
              <a:t>사용헀습니다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먼저 </a:t>
            </a:r>
            <a:r>
              <a:rPr lang="en-US" altLang="ko-KR" dirty="0"/>
              <a:t>ARIMA</a:t>
            </a:r>
            <a:r>
              <a:rPr lang="ko-KR" altLang="en-US" dirty="0"/>
              <a:t> 모델을 통해 향후 변수를 예측하였습니다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아리마는</a:t>
            </a:r>
            <a:r>
              <a:rPr lang="ko-KR" altLang="en-US" dirty="0"/>
              <a:t> 대표적인 시계열 데이터 예측 모델로 </a:t>
            </a:r>
            <a:r>
              <a:rPr lang="ko-KR" altLang="en-US" dirty="0" err="1"/>
              <a:t>아리마를</a:t>
            </a:r>
            <a:r>
              <a:rPr lang="ko-KR" altLang="en-US" dirty="0"/>
              <a:t> 통해 </a:t>
            </a:r>
            <a:r>
              <a:rPr lang="en-US" altLang="ko-KR" dirty="0"/>
              <a:t>2059</a:t>
            </a:r>
            <a:r>
              <a:rPr lang="ko-KR" altLang="en-US" dirty="0"/>
              <a:t>년까지 미래 특징 데이터를 예측했습니다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수집한 데이터의 수가 적기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년단위로</a:t>
            </a:r>
            <a:r>
              <a:rPr lang="ko-KR" altLang="en-US" dirty="0"/>
              <a:t> </a:t>
            </a:r>
            <a:r>
              <a:rPr lang="ko-KR" altLang="en-US" dirty="0" err="1"/>
              <a:t>예측후</a:t>
            </a:r>
            <a:r>
              <a:rPr lang="ko-KR" altLang="en-US" dirty="0"/>
              <a:t> 해당 데이터를 향후 데이터 예측에 사용하였습니다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핵심 아이디어는 거리 기반으로 가중치를 반영하는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아이디어는 그래프 처리 알고리즘에서 영감을 받았습니다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b="0" i="0" dirty="0">
                <a:solidFill>
                  <a:srgbClr val="D1D2D3"/>
                </a:solidFill>
                <a:effectLst/>
                <a:latin typeface="NotoSansKR"/>
              </a:rPr>
              <a:t>GCN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은 노드의 특성을 추출하기 위해 주변 노드의 특성을 활용하여 학습합니다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저희는 이러한 피처 업데이트 개념이 인구수에도 적용될 수 </a:t>
            </a:r>
            <a:r>
              <a:rPr lang="ko-KR" altLang="en-US" b="0" i="0" dirty="0" err="1">
                <a:solidFill>
                  <a:srgbClr val="D1D2D3"/>
                </a:solidFill>
                <a:effectLst/>
                <a:latin typeface="NotoSansKR"/>
              </a:rPr>
              <a:t>있을것이라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 생각했습니다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예를 들어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서울과 같은 대도시의 피처 증가는 주변 노드 피처의 증가를 이끌어내고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지속적으로 인구가 감소하는 주변 도시를 가진 도시는 인구가 감소하는 경향을 보일 것이라 생각했습니다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이 개념을 출생건수 데이터에 적용하기 위해 </a:t>
            </a:r>
            <a:r>
              <a:rPr lang="ko-KR" altLang="en-US" b="1" i="0" dirty="0">
                <a:solidFill>
                  <a:srgbClr val="D1D2D3"/>
                </a:solidFill>
                <a:effectLst/>
                <a:latin typeface="NotoSansKR"/>
              </a:rPr>
              <a:t>전국의 </a:t>
            </a:r>
            <a:r>
              <a:rPr lang="ko-KR" altLang="en-US" b="1" i="0" dirty="0" err="1">
                <a:solidFill>
                  <a:srgbClr val="D1D2D3"/>
                </a:solidFill>
                <a:effectLst/>
                <a:latin typeface="NotoSansKR"/>
              </a:rPr>
              <a:t>시군구</a:t>
            </a:r>
            <a:r>
              <a:rPr lang="ko-KR" altLang="en-US" b="1" i="0" dirty="0">
                <a:solidFill>
                  <a:srgbClr val="D1D2D3"/>
                </a:solidFill>
                <a:effectLst/>
                <a:latin typeface="NotoSansKR"/>
              </a:rPr>
              <a:t> 위도와 경도 데이터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를 수집하고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,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 거리에 반비례하는 </a:t>
            </a:r>
            <a:r>
              <a:rPr lang="ko-KR" altLang="en-US" b="1" i="0" dirty="0">
                <a:solidFill>
                  <a:srgbClr val="D1D2D3"/>
                </a:solidFill>
                <a:effectLst/>
                <a:latin typeface="NotoSansKR"/>
              </a:rPr>
              <a:t>가중치 수식을 적용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하여 데이터를 </a:t>
            </a:r>
            <a:r>
              <a:rPr lang="ko-KR" altLang="en-US" b="0" i="0" dirty="0" err="1">
                <a:solidFill>
                  <a:srgbClr val="D1D2D3"/>
                </a:solidFill>
                <a:effectLst/>
                <a:latin typeface="NotoSansKR"/>
              </a:rPr>
              <a:t>전처리했습니다</a:t>
            </a:r>
            <a:endParaRPr lang="en-US" altLang="ko-KR" b="0" i="0" dirty="0">
              <a:solidFill>
                <a:srgbClr val="D1D2D3"/>
              </a:solidFill>
              <a:effectLst/>
              <a:latin typeface="NotoSansKR"/>
            </a:endParaRPr>
          </a:p>
          <a:p>
            <a:endParaRPr 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이러한 접근 방식을 통해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저희는 기존에 </a:t>
            </a:r>
            <a:r>
              <a:rPr lang="ko-KR" altLang="en-US" b="0" i="0" dirty="0" err="1">
                <a:solidFill>
                  <a:srgbClr val="D1D2D3"/>
                </a:solidFill>
                <a:effectLst/>
                <a:latin typeface="NotoSansKR"/>
              </a:rPr>
              <a:t>전처리되지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 않은 데이터셋을 사용했을 때보다 </a:t>
            </a:r>
            <a:r>
              <a:rPr lang="ko-KR" altLang="en-US" b="1" i="0" dirty="0">
                <a:solidFill>
                  <a:srgbClr val="D1D2D3"/>
                </a:solidFill>
                <a:effectLst/>
                <a:latin typeface="NotoSansKR"/>
              </a:rPr>
              <a:t>더 높은 정확도</a:t>
            </a:r>
            <a:r>
              <a:rPr lang="en-US" altLang="ko-KR" b="1" i="0" dirty="0">
                <a:solidFill>
                  <a:srgbClr val="D1D2D3"/>
                </a:solidFill>
                <a:effectLst/>
                <a:latin typeface="NotoSansKR"/>
              </a:rPr>
              <a:t>(</a:t>
            </a:r>
            <a:r>
              <a:rPr lang="en-US" b="1" i="0" dirty="0">
                <a:solidFill>
                  <a:srgbClr val="D1D2D3"/>
                </a:solidFill>
                <a:effectLst/>
                <a:latin typeface="NotoSansKR"/>
              </a:rPr>
              <a:t>MAPE)</a:t>
            </a:r>
            <a:r>
              <a:rPr lang="ko-KR" altLang="en-US" b="0" i="0" dirty="0" err="1">
                <a:solidFill>
                  <a:srgbClr val="D1D2D3"/>
                </a:solidFill>
                <a:effectLst/>
                <a:latin typeface="NotoSansKR"/>
              </a:rPr>
              <a:t>를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 달성했습니다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.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제안하는 모델 평가입니다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평가 지표로는 앞서 </a:t>
            </a:r>
            <a:r>
              <a:rPr lang="ko-KR" altLang="en-US" dirty="0" err="1"/>
              <a:t>설명드린</a:t>
            </a:r>
            <a:r>
              <a:rPr lang="ko-KR" altLang="en-US" dirty="0"/>
              <a:t> </a:t>
            </a:r>
            <a:r>
              <a:rPr lang="en-US" altLang="ko-KR" dirty="0" err="1"/>
              <a:t>mape</a:t>
            </a:r>
            <a:r>
              <a:rPr lang="ko-KR" altLang="en-US" dirty="0" err="1"/>
              <a:t>를</a:t>
            </a:r>
            <a:r>
              <a:rPr lang="ko-KR" altLang="en-US" dirty="0"/>
              <a:t> 사용하였으며 가중치의 반영 비율을 변화시켜가며 실험을 진행했을 때</a:t>
            </a:r>
            <a:r>
              <a:rPr lang="en-US" altLang="ko-KR" dirty="0"/>
              <a:t>,</a:t>
            </a:r>
            <a:r>
              <a:rPr lang="ko-KR" altLang="en-US" dirty="0"/>
              <a:t> 최적의 파라미터 세팅에서 제안 데이터셋이 원본 데이터셋보다 더 높은 정확도를 보임을 확인했습니다</a:t>
            </a:r>
            <a:r>
              <a:rPr lang="en-US" altLang="ko-KR" dirty="0"/>
              <a:t>.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 모델 기반 향후 </a:t>
            </a:r>
            <a:r>
              <a:rPr lang="en-US" altLang="ko-KR" dirty="0"/>
              <a:t>2060</a:t>
            </a:r>
            <a:r>
              <a:rPr lang="ko-KR" altLang="en-US" dirty="0"/>
              <a:t>년까지 예측한 학령 인구는 그림과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인구 증감의 트렌드를 따라 안정적인 경향을 보이지만 몇몇 </a:t>
            </a:r>
            <a:r>
              <a:rPr lang="ko-KR" altLang="en-US" dirty="0" err="1"/>
              <a:t>시군구에서</a:t>
            </a:r>
            <a:r>
              <a:rPr lang="ko-KR" altLang="en-US" dirty="0"/>
              <a:t> 데이터가 큰 폭으로 증감하는 것을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예측모델의 오차가 누적되면서 지수적으로 증가한 것으로 분석되며 </a:t>
            </a:r>
            <a:r>
              <a:rPr lang="en-US" altLang="ko-KR" dirty="0"/>
              <a:t>11</a:t>
            </a:r>
            <a:r>
              <a:rPr lang="ko-KR" altLang="en-US" dirty="0"/>
              <a:t>년 기간의 다소 부족한 데이터로 학습한 예측 모델의 한계로 보여집니다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예측 단위를 </a:t>
            </a:r>
            <a:r>
              <a:rPr lang="ko-KR" altLang="en-US" dirty="0" err="1"/>
              <a:t>시군구로</a:t>
            </a:r>
            <a:r>
              <a:rPr lang="ko-KR" altLang="en-US" dirty="0"/>
              <a:t> 넓혀 데이터 수를 늘리고</a:t>
            </a:r>
            <a:r>
              <a:rPr lang="en-US" altLang="ko-KR" dirty="0"/>
              <a:t>,</a:t>
            </a:r>
            <a:r>
              <a:rPr lang="ko-KR" altLang="en-US" dirty="0"/>
              <a:t> 지역의 특성을 많이 반영하여 모델의 학습을 용이하게 하였고</a:t>
            </a:r>
            <a:endParaRPr lang="en-US" altLang="ko-KR" dirty="0"/>
          </a:p>
          <a:p>
            <a:r>
              <a:rPr lang="ko-KR" altLang="en-US" dirty="0"/>
              <a:t>또한 거리를 기반으로 주변 노드의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반영할 수 있는 가중치 모델을 제안하여 인구 예측의 정확도를 높였습니다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생성한 시계열 데이터에 대해 슬라이딩 윈도우 기법으로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모델을 적용했습니다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최종 평가에서 저희가 제안한 모델이 기존 데이터셋보다 더 높은 정확도를 보임을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저희는 강원대학교 </a:t>
            </a:r>
            <a:r>
              <a:rPr lang="ko-KR" altLang="en-US" dirty="0" err="1"/>
              <a:t>배고픈감자들</a:t>
            </a:r>
            <a:r>
              <a:rPr lang="ko-KR" altLang="en-US" dirty="0"/>
              <a:t> 팀 </a:t>
            </a:r>
            <a:r>
              <a:rPr lang="ko-KR" altLang="en-US" dirty="0" err="1"/>
              <a:t>정래원입니다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발표할 주제는 </a:t>
            </a:r>
            <a:r>
              <a:rPr lang="en-US" altLang="ko-KR" dirty="0"/>
              <a:t>K-DS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 </a:t>
            </a:r>
            <a:r>
              <a:rPr lang="ko-KR" altLang="en-US" dirty="0" err="1"/>
              <a:t>해커톤</a:t>
            </a:r>
            <a:r>
              <a:rPr lang="ko-KR" altLang="en-US" dirty="0"/>
              <a:t> 지정과제인  </a:t>
            </a:r>
            <a:r>
              <a:rPr lang="en-US" altLang="ko-KR" dirty="0"/>
              <a:t>big data </a:t>
            </a:r>
            <a:r>
              <a:rPr lang="ko-KR" altLang="en-US" dirty="0"/>
              <a:t>기반 학령인구 예측입니다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연구 배경 및 목표</a:t>
            </a:r>
            <a:r>
              <a:rPr lang="en-US" altLang="ko-KR" dirty="0"/>
              <a:t>,</a:t>
            </a:r>
            <a:r>
              <a:rPr lang="ko-KR" altLang="en-US" dirty="0"/>
              <a:t> 데이터 및 </a:t>
            </a:r>
            <a:r>
              <a:rPr lang="en-US" altLang="ko-KR" dirty="0" err="1"/>
              <a:t>eda</a:t>
            </a:r>
            <a:r>
              <a:rPr lang="en-US" altLang="ko-KR" dirty="0"/>
              <a:t>,</a:t>
            </a:r>
            <a:r>
              <a:rPr lang="ko-KR" altLang="en-US" dirty="0"/>
              <a:t> 예측 모델 설계</a:t>
            </a:r>
            <a:r>
              <a:rPr lang="en-US" altLang="ko-KR" dirty="0"/>
              <a:t>,</a:t>
            </a:r>
            <a:r>
              <a:rPr lang="ko-KR" altLang="en-US" dirty="0"/>
              <a:t> 실험 및 예측</a:t>
            </a:r>
            <a:r>
              <a:rPr lang="en-US" altLang="ko-KR" dirty="0"/>
              <a:t>,</a:t>
            </a:r>
            <a:r>
              <a:rPr lang="ko-KR" altLang="en-US" dirty="0"/>
              <a:t> 결론 순서로 진행하겠습니다</a:t>
            </a:r>
            <a:r>
              <a:rPr lang="en-US" altLang="ko-KR" dirty="0"/>
              <a:t>.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대한민국은 최근 </a:t>
            </a:r>
            <a:r>
              <a:rPr lang="ko-KR" alt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저출산으로</a:t>
            </a:r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인한 학령인구의 지속적 감소를 경험하고 있습니다</a:t>
            </a:r>
            <a:r>
              <a:rPr lang="en-US" altLang="ko-KR" b="0" i="0" u="none" strike="noStrike" dirty="0">
                <a:solidFill>
                  <a:srgbClr val="374151"/>
                </a:solidFill>
                <a:effectLst/>
                <a:latin typeface="Söhne"/>
              </a:rPr>
              <a:t>. 2000</a:t>
            </a:r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년대 초반부터 </a:t>
            </a:r>
            <a:r>
              <a:rPr lang="en-US" altLang="ko-KR" b="0" i="0" u="none" strike="noStrike" dirty="0">
                <a:solidFill>
                  <a:srgbClr val="374151"/>
                </a:solidFill>
                <a:effectLst/>
                <a:latin typeface="Söhne"/>
              </a:rPr>
              <a:t>2021</a:t>
            </a:r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년에 이르기까지 출산율이 연이어 하락하고 있으며</a:t>
            </a:r>
            <a:r>
              <a:rPr lang="en-US" altLang="ko-KR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이는 학령인구의 감소 추세로 이어지고 있습니다</a:t>
            </a:r>
            <a:r>
              <a:rPr lang="en-US" altLang="ko-KR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학령인구의 감소는 인구수의 직접적인 감소로 연결되며</a:t>
            </a:r>
            <a:r>
              <a:rPr lang="en-US" altLang="ko-KR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이는 사회적으로 다양한 문제를 야기하고 있습니다</a:t>
            </a:r>
            <a:r>
              <a:rPr lang="en-US" altLang="ko-KR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대한민국의 학령 인구 감소 현상을 </a:t>
            </a:r>
            <a:r>
              <a:rPr lang="ko-KR" altLang="en-US" dirty="0" err="1"/>
              <a:t>깊이있게</a:t>
            </a:r>
            <a:r>
              <a:rPr lang="ko-KR" altLang="en-US" dirty="0"/>
              <a:t> 분석하고자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위해 통계청에서 제공하는 다양한 데이터를 종합하여 학령 인구에 영향을 미치는 요인을 체계적으로 분석하고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분석 결과를 기반으로 효과적으로 미래 데이터를 예측할 수 있는 학령인구 예측 모델을 개발하려 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저희의 최종 목표는 이 모델을 통해</a:t>
            </a:r>
            <a:r>
              <a:rPr lang="en-US" altLang="ko-KR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학령 인구 감소로 인해 발생할 수 있는 사회적</a:t>
            </a:r>
            <a:r>
              <a:rPr lang="en-US" altLang="ko-KR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경제적 문제들에 대응하는 데 기여하는 것입니다</a:t>
            </a:r>
            <a:r>
              <a:rPr lang="en-US" altLang="ko-KR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데이터는 사진과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데이터셋에서 </a:t>
            </a:r>
            <a:r>
              <a:rPr lang="ko-KR" altLang="en-US" dirty="0" err="1"/>
              <a:t>시군구와</a:t>
            </a:r>
            <a:r>
              <a:rPr lang="ko-KR" altLang="en-US" dirty="0"/>
              <a:t> 연도 기반으로 데이터를 그룹화하고 하나의 데이터셋으로 만들어 사용했습니다</a:t>
            </a:r>
            <a:r>
              <a:rPr lang="en-US" altLang="ko-KR" dirty="0"/>
              <a:t>.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343541"/>
              </a:solidFill>
              <a:effectLst/>
              <a:latin typeface="Söhne"/>
            </a:endParaRPr>
          </a:p>
          <a:p>
            <a:pPr algn="l"/>
            <a:r>
              <a:rPr lang="ko-KR" alt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수집된 데이터가 다양한 출처에서 온 것으로 인해</a:t>
            </a:r>
            <a:r>
              <a:rPr lang="en-US" altLang="ko-KR" b="0" i="0" u="none" strike="noStrike" dirty="0">
                <a:solidFill>
                  <a:srgbClr val="343541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 err="1">
                <a:solidFill>
                  <a:srgbClr val="343541"/>
                </a:solidFill>
                <a:effectLst/>
                <a:latin typeface="Söhne"/>
              </a:rPr>
              <a:t>결측치와</a:t>
            </a:r>
            <a:r>
              <a:rPr lang="ko-KR" alt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 중복 데이터가 존재하는 문제에 직면했습니다</a:t>
            </a:r>
            <a:r>
              <a:rPr lang="en-US" altLang="ko-KR" b="0" i="0" u="none" strike="noStrike" dirty="0">
                <a:solidFill>
                  <a:srgbClr val="343541"/>
                </a:solidFill>
                <a:effectLst/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이는 예측 모델의 정확도 저하로 이어졌습니다</a:t>
            </a:r>
            <a:r>
              <a:rPr lang="en-US" altLang="ko-KR" b="0" i="0" u="none" strike="noStrike" dirty="0">
                <a:solidFill>
                  <a:srgbClr val="343541"/>
                </a:solidFill>
                <a:effectLst/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이에 대응하여</a:t>
            </a:r>
            <a:r>
              <a:rPr lang="en-US" altLang="ko-KR" b="0" i="0" u="none" strike="noStrike" dirty="0">
                <a:solidFill>
                  <a:srgbClr val="343541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저희 팀은 사용할 수 있는 데이터의 범위를 제한하여 데이터의 품질을 향상시키고</a:t>
            </a:r>
            <a:r>
              <a:rPr lang="en-US" altLang="ko-KR" b="0" i="0" u="none" strike="noStrike" dirty="0">
                <a:solidFill>
                  <a:srgbClr val="343541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343541"/>
                </a:solidFill>
                <a:effectLst/>
                <a:latin typeface="Söhne"/>
              </a:rPr>
              <a:t>모델의 정확도를 개선하는 전략을 선택했습니다</a:t>
            </a:r>
            <a:r>
              <a:rPr lang="en-US" altLang="ko-KR" b="0" i="0" u="none" strike="noStrike" dirty="0">
                <a:solidFill>
                  <a:srgbClr val="343541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전처리를 통해 최종적으로 생성된 데이터셋은 오른쪽 그림과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</a:t>
            </a:r>
            <a:r>
              <a:rPr lang="en-US" altLang="ko-KR" dirty="0"/>
              <a:t>feature</a:t>
            </a:r>
            <a:r>
              <a:rPr lang="ko-KR" altLang="en-US" dirty="0"/>
              <a:t>들이 충분한 지역과 연도를 제공하지 못했고 이전 연구에서 핵심 </a:t>
            </a:r>
            <a:r>
              <a:rPr lang="en-US" altLang="ko-KR" dirty="0"/>
              <a:t>feature</a:t>
            </a:r>
            <a:r>
              <a:rPr lang="ko-KR" altLang="en-US" dirty="0"/>
              <a:t>로 제안되었던 출생</a:t>
            </a:r>
            <a:r>
              <a:rPr lang="en-US" altLang="ko-KR" dirty="0"/>
              <a:t>/</a:t>
            </a:r>
            <a:r>
              <a:rPr lang="ko-KR" altLang="en-US" dirty="0"/>
              <a:t>사망</a:t>
            </a:r>
            <a:r>
              <a:rPr lang="en-US" altLang="ko-KR" dirty="0"/>
              <a:t>/</a:t>
            </a:r>
            <a:r>
              <a:rPr lang="ko-KR" altLang="en-US" dirty="0"/>
              <a:t>혼인</a:t>
            </a:r>
            <a:r>
              <a:rPr lang="en-US" altLang="ko-KR" dirty="0"/>
              <a:t>/</a:t>
            </a:r>
            <a:r>
              <a:rPr lang="ko-KR" altLang="en-US" dirty="0"/>
              <a:t>이혼건수</a:t>
            </a:r>
            <a:r>
              <a:rPr lang="en-US" altLang="ko-KR" dirty="0"/>
              <a:t>,</a:t>
            </a:r>
            <a:r>
              <a:rPr lang="ko-KR" altLang="en-US" dirty="0"/>
              <a:t> 전입</a:t>
            </a:r>
            <a:r>
              <a:rPr lang="en-US" altLang="ko-KR" dirty="0"/>
              <a:t>/</a:t>
            </a:r>
            <a:r>
              <a:rPr lang="ko-KR" altLang="en-US" dirty="0"/>
              <a:t>전출 수를 포함한 </a:t>
            </a:r>
            <a:r>
              <a:rPr lang="en-US" altLang="ko-KR" dirty="0"/>
              <a:t>6</a:t>
            </a:r>
            <a:r>
              <a:rPr lang="ko-KR" altLang="en-US" dirty="0"/>
              <a:t>가치 </a:t>
            </a:r>
            <a:r>
              <a:rPr lang="en-US" altLang="ko-KR" dirty="0"/>
              <a:t>feature</a:t>
            </a:r>
            <a:r>
              <a:rPr lang="ko-KR" altLang="en-US" dirty="0"/>
              <a:t>가 선정되었습니다</a:t>
            </a:r>
            <a:r>
              <a:rPr lang="en-US" altLang="ko-KR" dirty="0"/>
              <a:t>.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EDA</a:t>
            </a:r>
            <a:r>
              <a:rPr lang="ko-KR" altLang="en-US" dirty="0"/>
              <a:t>입니다</a:t>
            </a:r>
            <a:endParaRPr lang="en-US" altLang="ko-KR" dirty="0"/>
          </a:p>
          <a:p>
            <a:br>
              <a:rPr lang="en-KR" dirty="0"/>
            </a:br>
            <a:r>
              <a:rPr lang="ko-KR" altLang="en-US" dirty="0"/>
              <a:t>그림에서 확인하실 수 있듯 각 시도와 </a:t>
            </a:r>
            <a:r>
              <a:rPr lang="ko-KR" altLang="en-US" dirty="0" err="1"/>
              <a:t>시군구의</a:t>
            </a:r>
            <a:r>
              <a:rPr lang="ko-KR" altLang="en-US" dirty="0"/>
              <a:t> 데이터 스케일이 상당히 </a:t>
            </a:r>
            <a:r>
              <a:rPr lang="ko-KR" altLang="en-US" dirty="0" err="1"/>
              <a:t>다른것을</a:t>
            </a:r>
            <a:r>
              <a:rPr lang="ko-KR" altLang="en-US" dirty="0"/>
              <a:t>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ko-KR" altLang="en-US" dirty="0" err="1"/>
              <a:t>시군구</a:t>
            </a:r>
            <a:r>
              <a:rPr lang="ko-KR" altLang="en-US" dirty="0"/>
              <a:t> 단위 예측에서는 학습할 수 있는 </a:t>
            </a:r>
            <a:r>
              <a:rPr lang="en-US" altLang="ko-KR" dirty="0"/>
              <a:t>feature</a:t>
            </a:r>
            <a:r>
              <a:rPr lang="ko-KR" altLang="en-US" dirty="0"/>
              <a:t> 또한 늘릴 수 있어 저희는 </a:t>
            </a:r>
            <a:r>
              <a:rPr lang="ko-KR" altLang="en-US" dirty="0" err="1"/>
              <a:t>시군구별</a:t>
            </a:r>
            <a:r>
              <a:rPr lang="ko-KR" altLang="en-US" dirty="0"/>
              <a:t> 모델을 설계했습니다</a:t>
            </a:r>
            <a:r>
              <a:rPr lang="en-US" altLang="ko-KR" dirty="0"/>
              <a:t>.</a:t>
            </a:r>
            <a:endParaRPr lang="en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D0644-418E-8AF9-15F4-1E5887DF2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6" y="261490"/>
            <a:ext cx="11683626" cy="42055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CCD162-760F-DB1A-8467-FAE948D00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7" y="5143500"/>
            <a:ext cx="12625258" cy="21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730</Words>
  <Application>Microsoft Office PowerPoint</Application>
  <PresentationFormat>사용자 지정</PresentationFormat>
  <Paragraphs>73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NotoSansKR</vt:lpstr>
      <vt:lpstr>Söhne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안성겸</cp:lastModifiedBy>
  <cp:revision>6</cp:revision>
  <dcterms:created xsi:type="dcterms:W3CDTF">2023-11-29T09:45:51Z</dcterms:created>
  <dcterms:modified xsi:type="dcterms:W3CDTF">2023-12-12T00:00:19Z</dcterms:modified>
</cp:coreProperties>
</file>